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64" r:id="rId6"/>
    <p:sldId id="259" r:id="rId7"/>
    <p:sldId id="265" r:id="rId8"/>
    <p:sldId id="260" r:id="rId9"/>
    <p:sldId id="261" r:id="rId10"/>
    <p:sldId id="266" r:id="rId11"/>
    <p:sldId id="262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lasio" pitchFamily="2" charset="77"/>
      <p:regular r:id="rId19"/>
    </p:embeddedFont>
    <p:embeddedFont>
      <p:font typeface="Gelasio Semi Bold" pitchFamily="2" charset="77"/>
      <p:regular r:id="rId2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0C6"/>
    <a:srgbClr val="BCAF91"/>
    <a:srgbClr val="FFE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5"/>
    <p:restoredTop sz="94610"/>
  </p:normalViewPr>
  <p:slideViewPr>
    <p:cSldViewPr snapToGrid="0" snapToObjects="1">
      <p:cViewPr>
        <p:scale>
          <a:sx n="100" d="100"/>
          <a:sy n="100" d="100"/>
        </p:scale>
        <p:origin x="12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8:35:09.523"/>
    </inkml:context>
    <inkml:brush xml:id="br0">
      <inkml:brushProperty name="width" value="0.35" units="cm"/>
      <inkml:brushProperty name="height" value="0.35" units="cm"/>
      <inkml:brushProperty name="color" value="#EBE8E1"/>
    </inkml:brush>
  </inkml:definitions>
  <inkml:trace contextRef="#ctx0" brushRef="#br0">47 5269 24575,'-5'-59'0,"4"5"0,-4 6 0,-2-3 0,5-16 0,-6-16 0,8 12 0,0-27 0,0 27 0,0 12 0,0-2 0,0 33 0,0-20 0,0 1 0,0 19 0,0-10 0,0 16 0,0 6 0,0-7 0,0-14 0,0-7 0,0 0 0,0-1 0,0 32 0,0-5 0,0 10 0,0-2 0,0-1 0,0-1 0,0-1 0,0 4 0,0-28 0,4 20 0,-4-60 0,4 53 0,-4-37 0,0 6 0,0 23 0,0-30 0,0 46 0,0-3 0,0-2 0,0 11 0,0-8 0,0 0 0,0 4 0,0-8 0,0 8 0,-5-8 0,4-18 0,-4 12 0,5-33 0,0 40 0,0-16 0,-5 15 0,4-18 0,-4-11 0,5-1 0,0-26 0,0-1 0,0 20 0,0-22 0,0 5 0,0 40 0,0-41 0,8 22 0,-6-26 0,5 30 0,-7-28 0,0 50 0,0-24 0,0 45 0,0-2 0,0-1 0,0-55 0,0 38 0,5-49 0,-4 53 0,3 0 0,-4 2 0,0 7 0,0 4 0,0-3 0,0-5 0,0-36 0,0 15 0,0-23 0,0 39 0,0 2 0,0 11 0,0-3 0,0 6 0,0-6 0,0-20 0,0 6 0,0-35 0,0 27 0,0 0 0,0 14 0,0 11 0,0 0 0,0-26 0,0 12 0,0-54 0,0 47 0,0-45 0,0 60 0,0-23 0,0 31 0,0-5 0,0 7 0,0 0 0,0-4 0,0 3 0,0-6 0,0-20 0,0 13 0,0-17 0,0 24 0,0-24 0,0 18 0,-3-15 0,2 25 0,-2-1 0,3 0 0,0-27 0,0 18 0,0-26 0,0 22 0,-5-7 0,4-1 0,-3-47 0,-2 27 0,1-2 0,2-2 0,3 2 0,2-27 0,61 76 0,16 19 0,14 8 0,0 2 0,-5-1 0,-29-9 0,-24-5 0,-25-6 0,38-3 0,23 0 0,12 0-492,0-5 0,5-2 264,-5 3 1,7 0 0,-8-2 227,1-5 0,-5-2-353,14 1 1,-3-1 352,-26 2 0,0 0 0,23 4 0,-3 1 0,11-9 0,-7 13 0,-39-10 0,2 5 0,7 1 0,7-5 0,5 0 189,23-2 1,5 1-190,-1 5 0,-4 0 0,-18-3 0,-2 0 360,-2 9 0,-7 0-360,0-8 0,-28 9 0,-18 0 0,64 0 0,-10 0 0,-5-1 0,2 2 0,-15 3 0,-4 1 983,22-3-694,-16 7-289,-39-6 0,5 28 0,-13-7 0,12 16 0,-15-18 0,1-11 0,-2 3 0,0-6 0,0 5 0,-1-5 0,-2 2 0,2 1 0,-3 0 0,3 0 0,-2 3 0,2 36 0,-3-18 0,-3 23 0,2-10 0,-7-17 0,7 12 0,-7-18 0,2 0 0,2-6 0,-6 14 0,9-17 0,-4 5 0,2-14 0,2 5 0,-2 2 0,3 1 0,0 13 0,0-12 0,0 12 0,0-13 0,0 1 0,0-6 0,0 1 0,0 2 0,21 56 0,-16-41 0,18 43 0,-19-57 0,0 0 0,2 3 0,-5-6 0,7 13 0,-4-8 0,7 17 0,-7-17 0,4 8 0,-4-10 0,3 3 0,0-2 0,2 9 0,-2-8 0,2 6 0,2 18 0,-3-24 0,4 24 0,1-18 0,-4-9 0,4 7 0,-2-16 0,-3 2 0,5-3 0,6 5 0,-3-4 0,3 4 0,-12-12 0,-4-24 0,-3 3 0,0-12 0,0 10 0,0-9 0,0-13 0,0 1 0,0-44 0,-4 52 0,3-13 0,0 2 0,-3 22 0,0-22 0,4 43 0,-4 1 0,4-1 0,-4-8 0,2-21 0,-2 12 0,4-9 0,-3 22 0,2 4 0,-3 0 0,4 1 0,0 2 0,0-29 0,0 23 0,0-31 0,0 35 0,0-8 0,0 11 0,0-1 0,0-2 0,0 2 0,0-6 0,0 6 0,0-2 0,-3-4 0,2 5 0,-2-5 0,-77 10 0,-17 23 0,27-17 0,-5 1 0,-1 13 0,3 0 0,20-9 0,0-2 0,-21 1 0,-2 0 0,13 5 0,0-2 0,-15-8 0,3 0 0,-16 9 0,13-10 0,57 0 0,-24 0 0,-11 9 0,-31-6 0,37 6 0,-2 0 0,-13-8 0,-4 0 0,-8 9 0,-3 1 0,-10-4 0,3 0 0,23 0 0,2 0 0,-18-1 0,3-1 0,-18-5 0,42 0 0,0 0 0,-41 0 0,58 0 0,-1 0 0,19 0 0,8 0 0,-2 0 0,-25 0 0,16 0 0,-71 0 0,40 0 0,-12 0 0,-2 0 0,7 0 0,-12 0 0,41 0 0,17 0 0,-16 0 0,19-3 0,-8 2 0,-16-3 0,20 4 0,-20 0 0,27 0 0,-3 0 0,-56 0 0,2 0 0,-2 0 0,-29 0 0,31 0 0,12 0 0,37 0 0,7 10 0,2 22 0,6 15 0,0 20 0,0 31 0,0-23 0,0 23 0,0-16 0,9 5 0,-7-16 0,12-8 0,-13-39 0,8 5 0,-8-12 0,9 12 0,-9-13 0,11 36 0,4 5 0,-7-22 0,3 19 0,-1-7 0,-7-36 0,-4-1 0,7 24 0,2 6 0,10 43 0,-10-12 0,7 2 0,0-1 0,-7-13 0,4-4 0,-2-9 0,-8-35 0,-3 10 0,0 0 0,4 3 0,-4 37 0,4-29 0,-4 29 0,0 3 0,0-16 0,0 6 0,0 2 0,0-5 0,-9 31 0,2-25 0,0 4 0,2 23 0,-2 5 0,-5 10 0,2-1 0,8-20 0,1 5-328,-6 8 0,-3 8 0,2-18 263,2-3 65,1-6 0,0 12 0,1-22 0,0-30 0,1 24 0,2-11 0,-2-17 0,3 50 0,-3-46 983,2 22-917,-2-43-66,3 2 0,0-2 0,0 41 0,0 13 0,0 13 0,0-2 0,0-2 0,0-15 0,14-32 0,19-37 0,30-23 0,7-5 0,17 1 0,-12-4 0,-1 3 0,8 17 0,-11-3 0,-4 13 0,-27 0 0,-21 10 0,-9-2 0,-3 3 0,-3-13 0,-28-26 0,2-13 0,-18-6 0,19 18 0,3-5 0,10 24 0,0-24 0,4-42 0,4 47 0,0-45 0,0-1 0,0 43 0,0-14 0,0 3 0,0 30 0,0-5 0,0 12 0,0-13 0,0 6 0,0-7 0,0-64 0,0 32 0,0 5 0,0 2 0,0 16 0,0-5 0,0 24 0,0 0 0,0-8 0,0 8 0,0-42 0,0 31 0,0-44 0,0 58 0,0-26 0,0 31 0,0-17 0,0 17 0,0-32 0,0-11 0,-4 7 0,-2-5 0,0-7 0,-1 0 0,-5-29 0,-6-5 0,16 71 0,-9-7 0,11 25 0,-4-2 0,0-11 0,-1 3 0,0-6 0,-2 7 0,6 4 0,-2 1 0,-2-9 0,4 6 0,-3-9 0,-4-16 0,6 18 0,-5-15 0,3 22 0,4 1 0,-8-10 0,6 6 0,-2-6 0,4 11 0,-5-11 0,4 1 0,-4 0 0,2 0 0,2 2 0,-2 3 0,-2-14 0,4-10 0,-4-27 0,5-4 0,-5 6 0,-1 1 0,3 1 0,-8-24 0,7 54 0,3 19 0,-4-11 0,0 6 0,4 3 0,-4-6 0,5 10 0,-3-1 0,2 4 0,-2-4 0,3 5 0,0-29 0,0 20 0,-3-18 0,93 28 0,6 3 0,-26 4 0,0 0 0,20 0 0,-44 0 0,-33 0 0,8 0 0,-10 0 0,74-11 0,-30 1 0,43-7 0,-35-7 0,-27 11 0,27-11 0,-12 10 0,16-3 0,-24 5 0,2-1 0,-28 8 0,28-7 0,14 1 0,12 2 0,-4-5 0,-20 13 0,-23-4 0,-2 2 0,-11 2 0,0-3 0,-1 4 0,-2 0 0,44-9 0,24 7 0,-9-7 0,10 4 0,-61 4 0,30-4 0,-19 5 0,13 0 0,5 0 0,14 0 0,-3 0 0,7 0 0,0 0 0,-8 0 0,27 0 0,-38 0 0,-7 0 0,-16 7 0,18 9 0,-4-1 0,4 4 0,-17-14 0,-14 2 0,2-6 0,-5 22 0,-1-11 0,8 39 0,-10 9 0,15 26 0,-16-35 0,0 0 0,8 2 0,0-3 0,-7 13 0,4-16 0,-13-41 0,-56-3 0,-17-6 0,9 3 0,-18 0 0,3 0 0,35 0 0,3 0 0,17 0 0,7 3 0,-22-2 0,26 2 0,-41 5 0,33-6 0,-35 5 0,35-7 0,-18 0 0,27 0 0,-12 0 0,11 0 0,-25 0 0,17 5 0,-12-4 0,21 4 0,2-5 0,-2 0 0,-9 0 0,-19 7 0,22-5 0,-19 5 0,34-7 0,-12 0 0,-28 0 0,2 8 0,-34-7 0,-1 7 0,-4-8 0,24 0 0,-14 0 0,33 7 0,4-5 0,3 6 0,29-8 0,-3 0 0,-7 0 0,5 0 0,-32 0 0,17 0 0,-20 0 0,24 0 0,2 0 0,11 0 0,0 0 0,1 3 0,-41-2 0,-12 2 0,-8-3 0,-8 7 0,51-5 0,-6 5 0,23-7 0,1 0 0,-25 0 0,18 0 0,-14 4 0,28 9 0,3 86 0,5-49 0,-1 28 0,3 1 0,8-20 0,1 24 0,-7-20 0,6 19 0,-13 9 0,8-4 0,2 6-492,-4-19 0,-2 2 282,-1-11 0,-1 5 0,2-1 210,5 0 0,3 0 0,-4-3 0,-7 19 0,0-5 0,12-8 0,-1-6 0,-13 5 0,14 5 0,-13-9 0,7-16 0,0 1 0,0 30 983,5-31-352,-5-11-631,0-10 0,-3-7 0,6 1 0,38 58 0,-5-23 0,-8-10 0,-1-1 0,0 0 0,-10-20 0,-36-81 0,4 3 0,0-4 0,-2-1 0,0-3 0,1-14 0,2-1 0,3 14 0,4 0-492,9-25 0,2-5 367,-7 20 1,-1-2 0,2-2-204,5-2 0,2-1 0,-1 0 73,-3-5 1,-1 0-1,-2 3 255,1-24 0,-1 7 0,0 21 0,-2 7 0,-5-17 0,0 59 0,0 6 983,-5-9-733,4 4 733,-4 15-687,-6 60 0,-5 58 1,1-2-297,5-34 0,0-2 0,-6 14-123,-1-12 0,-6 11 0,-4 9 0,-1 4 0,-2 2 0,1-2 0,2-6 0,4-10-123,-4 21 0,5-10 0,-2-2 0,-5 6 82,-1-9 0,-6 5 0,-2 3 0,-1-2 0,3-7 0,4-11-164,-1 5 0,4-11 0,-2-5-164,-18 21 0,0-10 0,18-29 0,1-7 222,-18 20 270,33-48 0,1-1 0,2-2 983,-1-4 0,1 2 0,-2-5 0,0 2 0,-1 0 0,4-2-845,3-68 0,9-34-138,2 14 0,3-8-246,0 9 0,0-10 0,2-4 0,1 5 0,1 12 0,1 3 0,1 0 0,0 0 0,2 0 0,0-1 0,1 2 0,-1 5-70,0-2 0,-1 5 0,0 6 316,1-4 0,-2 12 0,1 3 0,-13 43 0,4-3 0,-1 3 983,-2-4 0,2 4 0,4-26-32,2-3-951,1-59 0,-1 46 0,-1 0 0,-2-30 0,5-9 0,-8 74 0,-3-15 0,3 22 0,3-8 0,1 3 0,6-30 0,-3 18 0,9-18 0,1-2 0,-3 4 0,15-24 0,1-5 0,-12-6-492,13 1 0,1-9 327,-15 0 1,1 1 164,13 3 0,1 1 0,-9-5 0,-2 5 0,2 27 0,-2 7 0,1-11 0,6-4 0,0 2 0,-12 17 0,4-9 0,5 4 0,21 21 0,16 16 0,8 2 297,-15-2 0,4 0-297,6 3 0,7 0 0,-6 1 0,-5-3 0,-2 0 0,30-1 0,1-1 0,-26-3 0,-5 0 0,-3 8 0,-7 0 0,-2-10 0,-37 18 0,22 0 0,-15 0 0,18 0 719,-24-3-719,8 2 0,18-2 0,-5 3 0,28 0 0,-12 0 0,-7 0 0,1 0 0,-21 0 0,-3 0 0,36 0 0,9 0 0,-6-8 0,2 8 0,-2-2 0,-23-5 0,-26 7 0,3 0 0,-6 0 0,2 0 0,-36 0 0,16 0 0,-51-1 0,-18 2 0,17 4 0,-2 1-492,-29 0 0,-7 1 324,23 4 0,-2 3 1,4 0 167,-10 5 0,1 0 0,10-2 0,-3 1 0,7 0 0,4 0 0,7-2 0,-29 8 0,48-13 0,-11-1 0,0 3 0,1-3 0,1 0 983,2 2-479,-7-2-504,46-3 0,-28-7 0,14 8 0,-72 4 0,35 2 0,-13-2 0,69-4 0,66-10 0,34-9 0,-21 4 0,7-1 0,8-1 0,9 0 0,-4-1-328,-23 1 0,-4 1 0,1-1 128,1 0 0,0 0 0,-5 1 200,7-3 0,-5 0 0,0-1 0,-6 2 0,9 0 0,27-8 0,-27 16 0,-15-8 0,-26 7 983,-23 2-382,23-2-601,-13 0 0,21 2 0,-24-2 0,8 3 0,2-5 0,8 4 0,-1-8 0,-41 7 0,-34 0 0,-14 0 0,-4 1 0,-8 2-281,-1-1 0,-6 0 1,5 0 280,-4 0 0,7 0 0,10 0 0,7 0 0,-1 0 0,48 0 0,55 0 0,32 0 0,-19 0 0,4 0-328,8 0 0,7 1 0,-1-2 0,-7-3 0,-1-1 0,0 2 324,-2 1 1,0 2 0,-1-1 3,1-3 0,-1 0 0,1 0 127,5-1 0,1 1 1,-10 1-128,-12 1 0,-7 1 0,41 7 0,-142 64 0,7 9 0,11-33 0,-1-1 983,-8 34 0,26-44-511,-3 13-472,15-25 0,-2-4 0,-10-12 0,-66-14 0,17-4 0,3 5 0,-2-1 0,-5-7 0,-11 12 0,41-6 0,17 8 0,29 0 0,45 0 0,16 0 0,13 0 0,3 0 0,1 0 0,3 0 0,-26 0 0,-23 0 0,-26 0 0,0 0 0,-1 0 0,-2 0 0,2 0 0,-2 7 0,-1 0 0,4 31 0,-1-10 0,2 12 0,-7-22 0,1-7 0,-5-4 0,16-31 0,20-57 0,-17 35 0,0-1 0,4-5 0,-1 2 0,2-13 0,-8 39 0,-1-6 0,-4 17 0,4-6 0,-11 12 0,1 0 0,-3-4 0,1 0 0,0 0 0,0 0 0,0-7 0,2-3 0,0-3 0,6-21 0,-10 17 0,5-12 0,-7-5 0,0-15 0,0 12 0,0-6 0,0-30 0,0-1 0,1 25 0,-2 2 0,-1-12 0,0 10 0,0 23 0,-2 8 0,4 19 0,0-34 0,0 27 0,0-18 0,0 24 0,-49 7 0,-7 8 0,-9 1 0,-9-4 0,-4 1-305,-17 9 0,1 0 305,22-10 0,6 1 0,-20 13 0,33-14 0,39 7 0,10 2 0,22 41 0,-7-24 0,39 28 0,25-27 0,-1-8 305,-24-8 0,-1-2-305,17-2 0,-14-8 0,-13 3 0,-41 1 0,-47 4 0,-23 0 0,12 6 0,-6 1 0,-8-2 0,-8 1 0,3 0-427,-20 6 1,5-1 426,11-5 0,5-2 0,15-3 0,8-2 0,2-6 0,42 4 0,15-5 0,93 0 0,-54 0 0,12 1 0,0-2 853,-7-7-853,-13 6 0,-22-5 0,-97 7 0,26 0 0,-4 0 0,-17 0 0,0 0 0,17 0 0,6 0 0,-11 0 0,31 0 0,18 0 0,7 0 0,3 0 0,-6 0 0,3 0 0,0 0 0,-17 0 0,-57 11 0,15-1 0,5 0 0,0 2 0,-5 5 0,20-7 0,1 0 0,-6 4 0,-8 1 0,39-6 0,5-3 0,8-3 0,-2 0 0,-23-2 0,-11 9 0,-20 0 0,0 6 0,0 1 0,0 0 0,16-3 0,4-1 0,15 2 0,8-8 0,8 6 0,7-13 0,5 4 0,-30 3 0,20-2 0,-20 6 0,30-3 0,1 2 0,-2 9 0,1-3 0,-2 6 0,-2 0 0,7-6 0,-22 45 0,11-13 0,-23 34 0,16-15 0,-5 0 0,7 0 0,3-16 0,2-11 0,-2 21 0,8-41 0,-6 33 0,11-45 0,-2 2 0,3 1 0,0-3 0,0 2 0,6 0 0,88 18 0,-32-18 0,9-3 0,-3 2-356,14 4 1,1 0 355,-10-7 0,4-1 0,-19-3 0,-18-2 0,-3 0 0,29 0 0,-38 0 0,49 0 0,-53 0 711,-1 0-711,7-5 0,-14 4 0,14-4 0,-17 5 0,16-4 0,-8 3 0,10-4 0,-7 5 0,-2-3 0,-11 2 0,0-3 0,-4 4 0,3 0 0,-2 0 0,29 0 0,-20-3 0,17 2 0,-23-2 0,-1 3 0,1 0 0,0 0 0,0 0 0,-1 0 0,9-5 0,36 4 0,-23-3 0,18 4 0,-29 0 0,-11 0 0,8 0 0,-1-4 0,3 4 0,3-4 0,22 4 0,-25 0 0,15-3 0,-25 2 0,1-2 0,-3 3 0,5 0 0,-2 0 0,0 0 0,0 0 0,-4 0 0,3-3 0,1 2 0,11-2 0,2 3 0,-3 0 0,-3 0 0,-11 0 0,4-4 0,7 4 0,6-4 0,8 4 0,-1 0 0,-7-3 0,-2 2 0,-11-2 0,0 3 0,-1 0 0,-2 0 0,6 0 0,-6 0 0,2 0 0,0-3 0,9 2 0,-3-2 0,6 3 0,0 0 0,-9 0 0,63-10 0,-51 7 0,41-7 0,-56 10 0,-2 0 0,2 0 0,-2 0 0,5 0 0,6 0 0,-6 0 0,16 0 0,-19 0 0,11 0 0,-13-4 0,6 4 0,-3-4 0,0 4 0,-1 0 0,1 0 0,-3 0 0,2 0 0,8 0 0,-8 0 0,8 0 0,-11 0 0,3 0 0,-2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12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894625-B81F-1EF8-DC2A-01059E57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90F5538-B50C-C01B-01DF-DF92E0F71066}"/>
              </a:ext>
            </a:extLst>
          </p:cNvPr>
          <p:cNvSpPr/>
          <p:nvPr/>
        </p:nvSpPr>
        <p:spPr>
          <a:xfrm>
            <a:off x="-112090" y="2243435"/>
            <a:ext cx="6512890" cy="42473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rgbClr val="D5D0C6"/>
                  </a:solidFill>
                  <a:prstDash val="solid"/>
                </a:ln>
                <a:solidFill>
                  <a:srgbClr val="BCAF91"/>
                </a:solidFill>
                <a:effectLst/>
              </a:rPr>
              <a:t>Accidentes laborales en</a:t>
            </a:r>
          </a:p>
          <a:p>
            <a:pPr algn="ctr"/>
            <a:r>
              <a:rPr lang="es-ES" sz="5400" b="1" cap="none" spc="0" dirty="0">
                <a:ln w="12700" cmpd="sng">
                  <a:solidFill>
                    <a:srgbClr val="D5D0C6"/>
                  </a:solidFill>
                  <a:prstDash val="solid"/>
                </a:ln>
                <a:solidFill>
                  <a:srgbClr val="BCAF91"/>
                </a:solidFill>
                <a:effectLst/>
              </a:rPr>
              <a:t>la Comunidad Valenciana</a:t>
            </a:r>
          </a:p>
          <a:p>
            <a:pPr algn="ctr"/>
            <a:r>
              <a:rPr lang="es-ES" sz="5400" b="1" dirty="0">
                <a:ln w="12700" cmpd="sng">
                  <a:solidFill>
                    <a:srgbClr val="D5D0C6"/>
                  </a:solidFill>
                  <a:prstDash val="solid"/>
                </a:ln>
                <a:solidFill>
                  <a:srgbClr val="BCAF91"/>
                </a:solidFill>
              </a:rPr>
              <a:t>2019 – 2023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AC0B69F-DFC1-C15B-C70E-F30859641A28}"/>
                  </a:ext>
                </a:extLst>
              </p14:cNvPr>
              <p14:cNvContentPartPr/>
              <p14:nvPr/>
            </p14:nvContentPartPr>
            <p14:xfrm>
              <a:off x="7471780" y="2560260"/>
              <a:ext cx="1415520" cy="18972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AC0B69F-DFC1-C15B-C70E-F30859641A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9140" y="2497260"/>
                <a:ext cx="1541160" cy="20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3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70" y="553283"/>
            <a:ext cx="7947660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Geográfico de Accidentes Laborales</a:t>
            </a:r>
            <a:endParaRPr lang="en-US" sz="33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EDA8A6-98A0-6E13-C81A-485EA60D7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"/>
          <a:stretch/>
        </p:blipFill>
        <p:spPr>
          <a:xfrm>
            <a:off x="2565490" y="1621512"/>
            <a:ext cx="9499419" cy="64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886" y="730448"/>
            <a:ext cx="78450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Accidentes Graves y Mortales: Un Análisis Detallado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86" y="2168723"/>
            <a:ext cx="463868" cy="463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5886" y="281809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Construcción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5886" y="3219331"/>
            <a:ext cx="3783330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Sector con mayor incidencia de accidentes graves y mortales, principalmente por caídas de altura y colapsos estructurales. Se requiere una revisión urgente de los protocolos de seguridad en obra.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584" y="2168723"/>
            <a:ext cx="463868" cy="463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7584" y="281809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Transporte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197584" y="3219331"/>
            <a:ext cx="3783330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accidentes de tráfico son la principal causa de fatalidades en este sector. Es crucial implementar programas de conducción segura y mantenimiento riguroso de vehículos.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86" y="5260777"/>
            <a:ext cx="463868" cy="463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5886" y="5910143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Industria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5886" y="6311384"/>
            <a:ext cx="378333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Accidentes con maquinaria pesada son los más graves. La automatización y los sistemas de seguridad avanzados pueden reducir significativamente estos incidentes.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584" y="5260777"/>
            <a:ext cx="463868" cy="463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7584" y="5910143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Agricultura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197584" y="6311384"/>
            <a:ext cx="378333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vuelcos de tractores y la exposición a productos químicos causan accidentes severos. La formación en seguridad y el uso de equipos modernos son esenciales.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21449"/>
            <a:ext cx="128799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Conclusiones y Recomendaciones para la Prevención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063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91064" y="4135160"/>
            <a:ext cx="311288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Programas de Ergonomía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064" y="4563189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Implementar formación obligatoria en manejo de cargas y diseño ergonómico de puestos de trabajo para reducir lesiones por sobreesfuerzo.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160"/>
            <a:ext cx="306966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Inspecciones Focalizadas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189"/>
            <a:ext cx="61271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Aumentar la frecuencia y rigurosidad de las inspecciones en sectores de alto riesgo como construcción y manufactura.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063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91064" y="6107311"/>
            <a:ext cx="267164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Campañas Regionales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064" y="6535341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Desarrollar campañas de concienciación adaptadas a las características específicas de cada región, considerando sus sectores económicos predominantes.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7311"/>
            <a:ext cx="416266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Protección de Grupos Vulnerables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5341"/>
            <a:ext cx="61271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Crear programas específicos para trabajadores jóvenes y mayores de 45 años, abordando los riesgos particulares que enfrentan.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453" y="199906"/>
            <a:ext cx="7979093" cy="216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Exhaustivo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de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Accidentes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Laborales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: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Tendencias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y </a:t>
            </a: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Prevención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(2019-2023)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651391" y="6878122"/>
            <a:ext cx="12823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AP</a:t>
            </a:r>
            <a:endParaRPr lang="en-US" sz="7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C540EA4-6F16-038D-DE7C-3DCA64A76250}"/>
              </a:ext>
            </a:extLst>
          </p:cNvPr>
          <p:cNvSpPr txBox="1"/>
          <p:nvPr/>
        </p:nvSpPr>
        <p:spPr>
          <a:xfrm>
            <a:off x="582453" y="2812069"/>
            <a:ext cx="69940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Esta presentación analiza los accidentes laborales en la Comunidad Valenciana (2019-2023), explorando tendencias, sectores afectados y tipos de bajas. Nuestro objetivo es identificar patrones clave y proponer medidas de prevención basadas en datos.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D841F0-CE28-D9B3-BFCE-BD5C806E0CAD}"/>
              </a:ext>
            </a:extLst>
          </p:cNvPr>
          <p:cNvSpPr txBox="1"/>
          <p:nvPr/>
        </p:nvSpPr>
        <p:spPr>
          <a:xfrm>
            <a:off x="582453" y="4526965"/>
            <a:ext cx="824135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Exploraremos aspectos clave como:</a:t>
            </a:r>
          </a:p>
          <a:p>
            <a:endParaRPr lang="es-ES" sz="2000" dirty="0">
              <a:solidFill>
                <a:srgbClr val="BCAF91"/>
              </a:solidFill>
              <a:latin typeface="Gelasio Semi Bold" pitchFamily="34" charset="0"/>
              <a:cs typeface="Gelasio Semi Bold" pitchFamily="34" charset="-120"/>
            </a:endParaRP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 evolución temporal de los accidentes.</a:t>
            </a: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 distribución por gravedad y tipo de baja.</a:t>
            </a:r>
          </a:p>
          <a:p>
            <a:r>
              <a:rPr lang="es-ES" sz="2000" dirty="0">
                <a:solidFill>
                  <a:srgbClr val="BCAF91"/>
                </a:solidFill>
                <a:latin typeface="Gelasio Semi Bold" pitchFamily="34" charset="0"/>
                <a:cs typeface="Gelasio Semi Bold" pitchFamily="34" charset="-120"/>
              </a:rPr>
              <a:t>	• Las diferencias entre provincias y sectores económicos.</a:t>
            </a:r>
            <a:endParaRPr lang="es-ES" dirty="0">
              <a:solidFill>
                <a:srgbClr val="0E0E0E"/>
              </a:solidFill>
              <a:effectLst/>
              <a:latin typeface=".SF NS"/>
            </a:endParaRPr>
          </a:p>
          <a:p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198" y="496253"/>
            <a:ext cx="6229880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Evolución Temporal de Accidentes Laborales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802" y="1891665"/>
            <a:ext cx="22860" cy="5841682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079897" y="2285286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97706" y="2094190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836533" y="2161580"/>
            <a:ext cx="127397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593" y="2071688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2019: Año Base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593" y="2461022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establece como punto de referencia para el análisis, mostrando las tendencias pre-pandémicas en accidentes laborales.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9897" y="3790712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97706" y="3599617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818317" y="3667006"/>
            <a:ext cx="16371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593" y="3577114"/>
            <a:ext cx="33836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2020: Impacto de la Pandemia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593" y="3966448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observa una disminución significativa en el número de accidentes, probablemente debido a las restricciones y al aumento del teletrabajo.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897" y="5296138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97706" y="5105043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18793" y="5172432"/>
            <a:ext cx="16275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593" y="5082540"/>
            <a:ext cx="380047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2021-2022: Recuperación Gradual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593" y="5471874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 la reactivación económica, se nota un incremento en los accidentes, aunque sin alcanzar los niveles pre-pandémicos.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897" y="6801564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697706" y="6610469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815935" y="6677858"/>
            <a:ext cx="168473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593" y="6587966"/>
            <a:ext cx="295584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2023: Tendencias Actuales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593" y="6977301"/>
            <a:ext cx="405439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analiza la situación más reciente, identificando nuevos patrones o la persistencia de tendencias anteriores en la seguridad laboral.</a:t>
            </a:r>
            <a:endParaRPr lang="en-US" sz="14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9BFEBBA-6822-BE7F-05B4-A9AE92BA0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"/>
          <a:stretch/>
        </p:blipFill>
        <p:spPr>
          <a:xfrm>
            <a:off x="5944986" y="1633311"/>
            <a:ext cx="8501009" cy="4962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253"/>
            <a:ext cx="12862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Demográfico de Accidentes Laborales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008"/>
            <a:ext cx="3109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Distribución por Edad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8152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datos revelan una concentración significativa de accidentes en el grupo de edad de 25 a 44 años, que corresponde al segmento más amplio de la población activa. Este grupo enfrenta mayores riesgos debido a su exposición prolongada y la naturaleza de sus tareas laborales.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por Género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308152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 observa una mayor incidencia de accidentes entre los hombres, lo cual puede atribuirse a su mayor presencia en sectores de alto riesgo como la construcción y la industria manufacturera. Sin embargo, es crucial no subestimar los riesgos específicos que enfrentan las mujeres en el ámbito laboral.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Implicaciones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30815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Estos hallazgos subrayan la necesidad de programas de prevención específicos por edad y género, considerando las características únicas de cada grupo demográfico en el entorno laboral.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4098" y="555903"/>
            <a:ext cx="12862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Demográfico de Accidentes Laborales</a:t>
            </a:r>
            <a:endParaRPr lang="en-US" sz="44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CC13EEE-6EAA-BFF2-992A-83708DC3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7" y="1264682"/>
            <a:ext cx="11656245" cy="67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108"/>
            <a:ext cx="9013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Tipos de Lesiones Más Comunes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7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362676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277666"/>
            <a:ext cx="3860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Lesiones por Sobreesfuerzo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768084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Representan un porcentaje significativo de los accidentes, indicando la necesidad de mejorar las prácticas ergonómicas y la formación en manejo de cargas. Estas lesiones pueden tener efectos a largo plazo en la salud de los trabajadores y la productividad.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277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7580709" y="236267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277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Caídas y Resbalones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2768084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Constituyen otra categoría importante, especialmente en sectores como la construcción y servicios. La implementación de medidas preventivas, como superficies antideslizantes y protocolos de trabajo en altura, es crucial para reducir estos incidentes.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946428" y="514957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2932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Cortes y Contusiones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Frecuentes en entornos industriales y de manufactura, estas lesiones subrayan la importancia del uso adecuado de equipos de protección personal y la necesidad de mantener un ambiente de trabajo ordenado y seguro.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7577733" y="5149572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4240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Lesiones por Estrés Repetitivo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Aunque menos visibles, estas lesiones están en aumento, especialmente en trabajos de oficina y sectores tecnológicos. La ergonomía y las pausas activas son fundamentales para prevenir estos problemas a largo plazo.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1335" y="338749"/>
            <a:ext cx="9013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Tipos de Lesiones Más Comunes</a:t>
            </a:r>
            <a:endParaRPr lang="en-US" sz="44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8E0AD1D-486F-1B77-3136-E3B73766A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" t="2307" r="1834" b="1509"/>
          <a:stretch/>
        </p:blipFill>
        <p:spPr>
          <a:xfrm>
            <a:off x="901335" y="1264682"/>
            <a:ext cx="6413864" cy="662616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173287-4C95-506D-4DAA-6D1C23B9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3615995"/>
            <a:ext cx="6617547" cy="15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2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Sectores Económicos con Mayor Incidencia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0668"/>
            <a:ext cx="7556421" cy="5005864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9828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64199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Índice de Accidentes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64199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Gravedad Predominante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51151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6552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Construcción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6552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Alto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6552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Graves y Mortales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16183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30553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Industria Manufacturera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3055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Alto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3055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 y Moderados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7505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31876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Transporte y Almacenamiento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31876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Medio-Alto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3187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Graves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618827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63319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Agricultura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63319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63319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 y Graves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83859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9057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Servicios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46038" y="69823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Medio-Bajo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059210" y="69823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70" y="553283"/>
            <a:ext cx="7947660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Análisis Geográfico de Accidentes Laborales</a:t>
            </a:r>
            <a:endParaRPr lang="en-US" sz="335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233FFC3-90AC-F802-21E0-532BB9CECB24}"/>
              </a:ext>
            </a:extLst>
          </p:cNvPr>
          <p:cNvGrpSpPr/>
          <p:nvPr/>
        </p:nvGrpSpPr>
        <p:grpSpPr>
          <a:xfrm>
            <a:off x="598170" y="1877854"/>
            <a:ext cx="7947660" cy="1531739"/>
            <a:chOff x="598170" y="1877854"/>
            <a:chExt cx="7947660" cy="1531739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170" y="1877854"/>
              <a:ext cx="854631" cy="1531739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709142" y="2048708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Valencia</a:t>
              </a:r>
              <a:endParaRPr lang="en-US" sz="16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709142" y="2418278"/>
              <a:ext cx="6836688" cy="820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Registra el mayor índice de accidentes, posiblemente debido a su alta concentración de industrias manufactureras y actividad portuaria. Se recomienda intensificar las inspecciones y programas de prevención en esta región.</a:t>
              </a:r>
              <a:endParaRPr lang="en-US" sz="1300" dirty="0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A0BF1F1-6000-5466-DF50-2367BD1679D2}"/>
              </a:ext>
            </a:extLst>
          </p:cNvPr>
          <p:cNvGrpSpPr/>
          <p:nvPr/>
        </p:nvGrpSpPr>
        <p:grpSpPr>
          <a:xfrm>
            <a:off x="598170" y="3836789"/>
            <a:ext cx="7947660" cy="1531739"/>
            <a:chOff x="598170" y="3409593"/>
            <a:chExt cx="7947660" cy="153173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170" y="3409593"/>
              <a:ext cx="854631" cy="1531739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709142" y="3580448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Alicante</a:t>
              </a:r>
              <a:endParaRPr lang="en-US" sz="16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709142" y="3950018"/>
              <a:ext cx="6836688" cy="820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Presenta una alta incidencia, especialmente en sectores como turismo y construcción. Es necesario implementar medidas específicas para estos sectores, considerando la estacionalidad del turismo.</a:t>
              </a:r>
              <a:endParaRPr lang="en-US" sz="1300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E55EA6D-3F9B-D371-1424-B9FD775FA8B2}"/>
              </a:ext>
            </a:extLst>
          </p:cNvPr>
          <p:cNvGrpSpPr/>
          <p:nvPr/>
        </p:nvGrpSpPr>
        <p:grpSpPr>
          <a:xfrm>
            <a:off x="598170" y="5795724"/>
            <a:ext cx="7947660" cy="1367433"/>
            <a:chOff x="598170" y="4941332"/>
            <a:chExt cx="7947660" cy="1367433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" y="4941332"/>
              <a:ext cx="854631" cy="1367433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709142" y="5112187"/>
              <a:ext cx="2136696" cy="267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746558"/>
                  </a:solidFill>
                  <a:latin typeface="Gelasio Semi Bold" pitchFamily="34" charset="0"/>
                  <a:ea typeface="Gelasio Semi Bold" pitchFamily="34" charset="-122"/>
                  <a:cs typeface="Gelasio Semi Bold" pitchFamily="34" charset="-120"/>
                </a:rPr>
                <a:t>Castellón</a:t>
              </a:r>
              <a:endParaRPr lang="en-US" sz="16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709142" y="5481757"/>
              <a:ext cx="6836688" cy="5469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00" dirty="0">
                  <a:solidFill>
                    <a:srgbClr val="746558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Muestra tasas elevadas en relación con su población, particularmente en la industria cerámica. Se sugiere una revisión de los protocolos de seguridad en este sector específico.</a:t>
              </a:r>
              <a:endParaRPr lang="en-US" sz="13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886</Words>
  <Application>Microsoft Macintosh PowerPoint</Application>
  <PresentationFormat>Personalizado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.SF NS</vt:lpstr>
      <vt:lpstr>Calibri</vt:lpstr>
      <vt:lpstr>Gelasio Semi Bold</vt:lpstr>
      <vt:lpstr>Gelasio</vt:lpstr>
      <vt:lpstr>Arial</vt:lpstr>
      <vt:lpstr>Gelasio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Asier Beltran Puga</cp:lastModifiedBy>
  <cp:revision>4</cp:revision>
  <dcterms:created xsi:type="dcterms:W3CDTF">2024-11-10T19:46:06Z</dcterms:created>
  <dcterms:modified xsi:type="dcterms:W3CDTF">2024-11-12T08:35:39Z</dcterms:modified>
</cp:coreProperties>
</file>